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33" autoAdjust="0"/>
  </p:normalViewPr>
  <p:slideViewPr>
    <p:cSldViewPr snapToGrid="0">
      <p:cViewPr varScale="1">
        <p:scale>
          <a:sx n="45" d="100"/>
          <a:sy n="45" d="100"/>
        </p:scale>
        <p:origin x="50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F7E59CF-31BF-4B3D-B42B-55A0BD82C5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49B252-8818-4133-957B-467CD475DC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047B8-C541-4093-AB8D-0501743F1CA8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1D6C13-5556-43FA-9E0B-8B20D4ED26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E75FAF-0F59-4D9A-AC14-3F1EFD6B35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F2C77-3207-4F87-840C-F9BEBFF6C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9218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AFD3F-F8CF-4DF2-8A98-E9FF3535D99B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EBE1D-F70E-4D0A-9CD3-D43E75971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91532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EBE1D-F70E-4D0A-9CD3-D43E759718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50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EBE1D-F70E-4D0A-9CD3-D43E759718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946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385B6-D0EF-4F6E-A17C-C1285C383F14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0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752E7-7B31-44B0-9D3C-04B2FB10D6C4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04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BBE9-C821-4E5D-8D64-302492FC94E3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4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9" y="198073"/>
            <a:ext cx="8550519" cy="65478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078279"/>
            <a:ext cx="8550518" cy="51290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5749" y="6356350"/>
            <a:ext cx="2057400" cy="365125"/>
          </a:xfrm>
        </p:spPr>
        <p:txBody>
          <a:bodyPr/>
          <a:lstStyle/>
          <a:p>
            <a:fld id="{9865DCE1-5468-4BDA-B2DE-E8DE6E5B8C48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851" y="6356351"/>
            <a:ext cx="2057400" cy="365125"/>
          </a:xfrm>
        </p:spPr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68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1911-BB90-48F7-8F50-7D6AF583C821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51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E5B1C-D0A0-4D7F-94DB-C531E33238B9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44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00C00-A1C2-404E-8702-6BCD99BD9B91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15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DEFA6-5263-4D23-9F45-284529701B2D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07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B1EA0-A540-4917-A73C-348058728644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87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C47B-1F79-40C7-99EE-66964320463C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4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BBC5C-8DB1-4CBC-9354-6CA64494BD94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670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20194-B6CB-4BED-98A3-4AF06A598267}" type="datetime1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BCF07-AF2D-4A4B-8038-041BF648EB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14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1412.00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3479658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title=User:Aphex34&amp;action=edit&amp;redlink=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CC011-47F7-4E11-BD69-C9DCD533D9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09016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深度网络进行</a:t>
            </a:r>
            <a:br>
              <a:rPr lang="en-US" altLang="zh-CN" dirty="0"/>
            </a:br>
            <a:r>
              <a:rPr lang="zh-CN" altLang="en-US" dirty="0"/>
              <a:t>图像风格迁移美化</a:t>
            </a:r>
            <a:br>
              <a:rPr lang="en-US" altLang="zh-CN" dirty="0"/>
            </a:br>
            <a:r>
              <a:rPr lang="en-US" altLang="zh-CN" sz="3600" dirty="0"/>
              <a:t>Image Style Transfer Algorithm based on DL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B6DDFE-2959-42CB-846C-58EA6D493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387599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</a:t>
            </a:r>
            <a:r>
              <a:rPr lang="zh-CN" altLang="en-US" dirty="0"/>
              <a:t>第二次作业 第</a:t>
            </a:r>
            <a:r>
              <a:rPr lang="en-US" altLang="zh-CN" dirty="0"/>
              <a:t>5</a:t>
            </a:r>
            <a:r>
              <a:rPr lang="zh-CN" altLang="en-US" dirty="0"/>
              <a:t>组</a:t>
            </a:r>
            <a:endParaRPr lang="en-US" altLang="zh-CN" dirty="0"/>
          </a:p>
          <a:p>
            <a:r>
              <a:rPr lang="zh-CN" altLang="en-US" dirty="0"/>
              <a:t>贾昊霖</a:t>
            </a:r>
            <a:r>
              <a:rPr lang="en-US" altLang="zh-CN" dirty="0"/>
              <a:t>(</a:t>
            </a:r>
            <a:r>
              <a:rPr lang="zh-CN" altLang="en-US" dirty="0"/>
              <a:t>最大贡献者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冯舜</a:t>
            </a:r>
            <a:endParaRPr lang="en-US" altLang="zh-CN" dirty="0"/>
          </a:p>
          <a:p>
            <a:r>
              <a:rPr lang="zh-CN" altLang="en-US" dirty="0"/>
              <a:t>黄中昱</a:t>
            </a:r>
            <a:endParaRPr lang="en-US" altLang="zh-CN" dirty="0"/>
          </a:p>
          <a:p>
            <a:r>
              <a:rPr lang="zh-CN" altLang="en-US" dirty="0"/>
              <a:t>王志业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1050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70347-50D4-43EB-BB23-644E98C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</a:t>
            </a:r>
            <a:r>
              <a:rPr lang="zh-CN" altLang="en-US" dirty="0">
                <a:solidFill>
                  <a:srgbClr val="FF0000"/>
                </a:solidFill>
              </a:rPr>
              <a:t>风格特征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070994-9F0F-414A-BD9A-420FA674A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Mahendran, A. &amp; </a:t>
            </a:r>
            <a:r>
              <a:rPr lang="en-US" altLang="zh-CN" sz="1600" dirty="0" err="1"/>
              <a:t>Vedaldi</a:t>
            </a:r>
            <a:r>
              <a:rPr lang="en-US" altLang="zh-CN" sz="1600" dirty="0"/>
              <a:t>, A. Understanding Deep Image Representations by Inverting Them. arXiv:1412.0035 [cs] (2014). URL </a:t>
            </a:r>
            <a:r>
              <a:rPr lang="en-US" altLang="zh-CN" sz="1600" dirty="0">
                <a:hlinkClick r:id="rId2"/>
              </a:rPr>
              <a:t>http://arxiv.org/abs/1412.0035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: 1412.0035.</a:t>
            </a:r>
          </a:p>
          <a:p>
            <a:r>
              <a:rPr lang="zh-CN" altLang="en-US" sz="3200" dirty="0"/>
              <a:t>使用原用于提取物体</a:t>
            </a:r>
            <a:r>
              <a:rPr lang="zh-CN" altLang="en-US" sz="3200" dirty="0">
                <a:solidFill>
                  <a:srgbClr val="FF0000"/>
                </a:solidFill>
              </a:rPr>
              <a:t>材质信息</a:t>
            </a:r>
            <a:r>
              <a:rPr lang="zh-CN" altLang="en-US" sz="3200" dirty="0"/>
              <a:t>的特征空间</a:t>
            </a:r>
            <a:endParaRPr lang="en-US" altLang="zh-CN" sz="3200" dirty="0"/>
          </a:p>
          <a:p>
            <a:r>
              <a:rPr lang="zh-CN" altLang="en-US" sz="3200" dirty="0"/>
              <a:t>基于前述物体内容特征提取的</a:t>
            </a:r>
            <a:r>
              <a:rPr lang="en-US" altLang="zh-CN" sz="3200" dirty="0"/>
              <a:t> CNN </a:t>
            </a:r>
            <a:r>
              <a:rPr lang="zh-CN" altLang="en-US" sz="3200" dirty="0"/>
              <a:t>网络上提取</a:t>
            </a:r>
            <a:endParaRPr lang="en-US" altLang="zh-CN" sz="3200" dirty="0"/>
          </a:p>
          <a:p>
            <a:r>
              <a:rPr lang="zh-CN" altLang="en-US" sz="3200" dirty="0"/>
              <a:t>特征图的两两相关性（在某一层中：）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034E47-B8FB-4ED6-B18E-03140DA55BBB}"/>
              </a:ext>
            </a:extLst>
          </p:cNvPr>
          <p:cNvSpPr/>
          <p:nvPr/>
        </p:nvSpPr>
        <p:spPr>
          <a:xfrm>
            <a:off x="1725105" y="3842332"/>
            <a:ext cx="1583704" cy="1513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特征图</a:t>
            </a:r>
            <a:r>
              <a:rPr lang="en-US" altLang="zh-CN" dirty="0"/>
              <a:t>1</a:t>
            </a:r>
          </a:p>
          <a:p>
            <a:pPr algn="ctr"/>
            <a:r>
              <a:rPr lang="zh-CN" altLang="en-US" dirty="0"/>
              <a:t>来自卷积核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458D93-B233-4C8E-A8BA-1096DB0B841A}"/>
              </a:ext>
            </a:extLst>
          </p:cNvPr>
          <p:cNvSpPr/>
          <p:nvPr/>
        </p:nvSpPr>
        <p:spPr>
          <a:xfrm>
            <a:off x="3640317" y="3842332"/>
            <a:ext cx="1583704" cy="15131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特征图</a:t>
            </a:r>
            <a:r>
              <a:rPr lang="en-US" altLang="zh-CN" dirty="0"/>
              <a:t>2</a:t>
            </a:r>
          </a:p>
          <a:p>
            <a:pPr algn="ctr"/>
            <a:r>
              <a:rPr lang="zh-CN" altLang="en-US" dirty="0"/>
              <a:t>来自卷积核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4EF871-DB7E-4DED-A8DC-27DE41710D50}"/>
              </a:ext>
            </a:extLst>
          </p:cNvPr>
          <p:cNvSpPr/>
          <p:nvPr/>
        </p:nvSpPr>
        <p:spPr>
          <a:xfrm>
            <a:off x="5522537" y="3842331"/>
            <a:ext cx="1583704" cy="15131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特征图</a:t>
            </a:r>
            <a:r>
              <a:rPr lang="en-US" altLang="zh-CN" dirty="0"/>
              <a:t>3</a:t>
            </a:r>
          </a:p>
          <a:p>
            <a:pPr algn="ctr"/>
            <a:r>
              <a:rPr lang="zh-CN" altLang="en-US" dirty="0"/>
              <a:t>来自卷积核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07173363-73E9-40E0-A8D7-CBE5C626D458}"/>
              </a:ext>
            </a:extLst>
          </p:cNvPr>
          <p:cNvSpPr/>
          <p:nvPr/>
        </p:nvSpPr>
        <p:spPr>
          <a:xfrm>
            <a:off x="2177592" y="5514680"/>
            <a:ext cx="678730" cy="537328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B86AEF17-4722-4E69-A9E8-B0855599B5E6}"/>
              </a:ext>
            </a:extLst>
          </p:cNvPr>
          <p:cNvSpPr/>
          <p:nvPr/>
        </p:nvSpPr>
        <p:spPr>
          <a:xfrm>
            <a:off x="4092804" y="5511057"/>
            <a:ext cx="678730" cy="537328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0FB6A549-39A6-47FA-80BA-D92833122743}"/>
              </a:ext>
            </a:extLst>
          </p:cNvPr>
          <p:cNvSpPr/>
          <p:nvPr/>
        </p:nvSpPr>
        <p:spPr>
          <a:xfrm>
            <a:off x="5948315" y="5511057"/>
            <a:ext cx="678730" cy="537328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992EB6E-EBC8-4032-9E3F-067F27FBC8E5}"/>
              </a:ext>
            </a:extLst>
          </p:cNvPr>
          <p:cNvSpPr/>
          <p:nvPr/>
        </p:nvSpPr>
        <p:spPr>
          <a:xfrm>
            <a:off x="1451728" y="6270681"/>
            <a:ext cx="2130458" cy="116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E11BC0-DD75-44FA-96DD-78726680E0B8}"/>
              </a:ext>
            </a:extLst>
          </p:cNvPr>
          <p:cNvSpPr/>
          <p:nvPr/>
        </p:nvSpPr>
        <p:spPr>
          <a:xfrm>
            <a:off x="3366940" y="6413804"/>
            <a:ext cx="2130458" cy="1168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AEEB45-FA4C-4C07-8A72-5AE151257513}"/>
              </a:ext>
            </a:extLst>
          </p:cNvPr>
          <p:cNvSpPr/>
          <p:nvPr/>
        </p:nvSpPr>
        <p:spPr>
          <a:xfrm>
            <a:off x="5249160" y="6253368"/>
            <a:ext cx="2130458" cy="1168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2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70347-50D4-43EB-BB23-644E98C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</a:t>
            </a:r>
            <a:r>
              <a:rPr lang="zh-CN" altLang="en-US" dirty="0">
                <a:solidFill>
                  <a:srgbClr val="FF0000"/>
                </a:solidFill>
              </a:rPr>
              <a:t>风格特征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070994-9F0F-414A-BD9A-420FA674A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49" y="1078279"/>
                <a:ext cx="8550518" cy="512909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/>
                  <a:t>特征图的两两相关性（在某一层中：）</a:t>
                </a:r>
                <a:endParaRPr lang="en-US" altLang="zh-CN" sz="3200" dirty="0"/>
              </a:p>
              <a:p>
                <a:endParaRPr lang="en-US" altLang="zh-CN" sz="3200" dirty="0"/>
              </a:p>
              <a:p>
                <a:endParaRPr lang="en-US" altLang="zh-CN" sz="3200" dirty="0"/>
              </a:p>
              <a:p>
                <a:endParaRPr lang="en-US" altLang="zh-CN" sz="3200" dirty="0"/>
              </a:p>
              <a:p>
                <a:endParaRPr lang="en-US" altLang="zh-CN" sz="3200" dirty="0"/>
              </a:p>
              <a:p>
                <a:endParaRPr lang="en-US" altLang="zh-CN" sz="3200" dirty="0"/>
              </a:p>
              <a:p>
                <a:endParaRPr lang="en-US" altLang="zh-CN" sz="3200" dirty="0"/>
              </a:p>
              <a:p>
                <a:endParaRPr lang="en-US" altLang="zh-CN" sz="3200" dirty="0"/>
              </a:p>
              <a:p>
                <a:r>
                  <a:rPr lang="zh-CN" altLang="en-US" sz="3200" dirty="0"/>
                  <a:t>那么，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3200" dirty="0"/>
                  <a:t>就可以用来表示</a:t>
                </a:r>
                <a:r>
                  <a:rPr lang="zh-CN" altLang="en-US" sz="3200" dirty="0">
                    <a:solidFill>
                      <a:srgbClr val="FF0000"/>
                    </a:solidFill>
                  </a:rPr>
                  <a:t>风格特征</a:t>
                </a:r>
                <a:r>
                  <a:rPr lang="zh-CN" altLang="en-US" sz="3200" dirty="0"/>
                  <a:t>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070994-9F0F-414A-BD9A-420FA674A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49" y="1078279"/>
                <a:ext cx="8550518" cy="5129090"/>
              </a:xfrm>
              <a:blipFill>
                <a:blip r:embed="rId2"/>
                <a:stretch>
                  <a:fillRect l="-1639" t="-2854" b="-2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0992EB6E-EBC8-4032-9E3F-067F27FBC8E5}"/>
              </a:ext>
            </a:extLst>
          </p:cNvPr>
          <p:cNvSpPr/>
          <p:nvPr/>
        </p:nvSpPr>
        <p:spPr>
          <a:xfrm>
            <a:off x="623642" y="1942999"/>
            <a:ext cx="2130458" cy="116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E11BC0-DD75-44FA-96DD-78726680E0B8}"/>
              </a:ext>
            </a:extLst>
          </p:cNvPr>
          <p:cNvSpPr/>
          <p:nvPr/>
        </p:nvSpPr>
        <p:spPr>
          <a:xfrm>
            <a:off x="3227109" y="1937148"/>
            <a:ext cx="2130458" cy="1168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AEEB45-FA4C-4C07-8A72-5AE151257513}"/>
              </a:ext>
            </a:extLst>
          </p:cNvPr>
          <p:cNvSpPr/>
          <p:nvPr/>
        </p:nvSpPr>
        <p:spPr>
          <a:xfrm>
            <a:off x="6031688" y="1937148"/>
            <a:ext cx="2130458" cy="1168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B93C423-4034-41BD-A3B3-CA4AD702DB99}"/>
              </a:ext>
            </a:extLst>
          </p:cNvPr>
          <p:cNvCxnSpPr/>
          <p:nvPr/>
        </p:nvCxnSpPr>
        <p:spPr>
          <a:xfrm>
            <a:off x="1688871" y="2234153"/>
            <a:ext cx="2308094" cy="8201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2345FBF-6F0B-4579-947E-6E017BA3DF71}"/>
              </a:ext>
            </a:extLst>
          </p:cNvPr>
          <p:cNvCxnSpPr>
            <a:cxnSpLocks/>
          </p:cNvCxnSpPr>
          <p:nvPr/>
        </p:nvCxnSpPr>
        <p:spPr>
          <a:xfrm>
            <a:off x="4375608" y="2155027"/>
            <a:ext cx="0" cy="978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A77056-BB83-473E-9ADA-9F2D9F96255E}"/>
              </a:ext>
            </a:extLst>
          </p:cNvPr>
          <p:cNvCxnSpPr>
            <a:cxnSpLocks/>
          </p:cNvCxnSpPr>
          <p:nvPr/>
        </p:nvCxnSpPr>
        <p:spPr>
          <a:xfrm flipH="1">
            <a:off x="4788816" y="2155027"/>
            <a:ext cx="2469823" cy="899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11C9779-365B-4CDF-B0F1-281B12EFA2D4}"/>
                  </a:ext>
                </a:extLst>
              </p:cNvPr>
              <p:cNvSpPr txBox="1"/>
              <p:nvPr/>
            </p:nvSpPr>
            <p:spPr>
              <a:xfrm>
                <a:off x="2112340" y="3380579"/>
                <a:ext cx="4391418" cy="2066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特征</m:t>
                    </m:r>
                    <m:r>
                      <m:rPr>
                        <m:sty m:val="p"/>
                      </m:rPr>
                      <a:rPr lang="en-US" altLang="zh-CN" sz="2400" i="1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zh-CN" altLang="en-US" sz="2400" dirty="0"/>
                  <a:t>和</a:t>
                </a:r>
                <a:r>
                  <a:rPr lang="en-US" altLang="zh-CN" sz="2400" dirty="0"/>
                  <a:t>j</a:t>
                </a:r>
                <a:r>
                  <a:rPr lang="zh-CN" altLang="en-US" sz="2400" dirty="0"/>
                  <a:t>之间的相关性</a:t>
                </a:r>
                <a:endParaRPr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11C9779-365B-4CDF-B0F1-281B12EFA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40" y="3380579"/>
                <a:ext cx="4391418" cy="2066848"/>
              </a:xfrm>
              <a:prstGeom prst="rect">
                <a:avLst/>
              </a:prstGeom>
              <a:blipFill>
                <a:blip r:embed="rId3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11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review">
            <a:extLst>
              <a:ext uri="{FF2B5EF4-FFF2-40B4-BE49-F238E27FC236}">
                <a16:creationId xmlns:a16="http://schemas.microsoft.com/office/drawing/2014/main" id="{FE14A448-4A32-4EF9-A3BE-9015EB8A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050" y="2525414"/>
            <a:ext cx="3590653" cy="180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970347-50D4-43EB-BB23-644E98C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</a:t>
            </a:r>
            <a:r>
              <a:rPr lang="zh-CN" altLang="en-US" dirty="0">
                <a:solidFill>
                  <a:srgbClr val="FF0000"/>
                </a:solidFill>
              </a:rPr>
              <a:t>风格特征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070994-9F0F-414A-BD9A-420FA674A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49" y="1078279"/>
                <a:ext cx="8550518" cy="512909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/>
                  <a:t>那么，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3200" dirty="0"/>
                  <a:t>就可以用来表示</a:t>
                </a:r>
                <a:r>
                  <a:rPr lang="zh-CN" altLang="en-US" sz="3200" dirty="0">
                    <a:solidFill>
                      <a:srgbClr val="FF0000"/>
                    </a:solidFill>
                  </a:rPr>
                  <a:t>风格特征</a:t>
                </a:r>
                <a:r>
                  <a:rPr lang="zh-CN" altLang="en-US" sz="3200" dirty="0"/>
                  <a:t>。</a:t>
                </a:r>
                <a:endParaRPr lang="en-US" altLang="zh-CN" sz="3200" dirty="0"/>
              </a:p>
              <a:p>
                <a:r>
                  <a:rPr lang="zh-CN" altLang="en-US" sz="3200" dirty="0"/>
                  <a:t>为什么？</a:t>
                </a:r>
                <a:r>
                  <a:rPr lang="zh-CN" altLang="en-US" sz="2400" dirty="0"/>
                  <a:t>（知乎</a:t>
                </a:r>
                <a:r>
                  <a:rPr lang="en-US" altLang="zh-CN" sz="1400" dirty="0">
                    <a:hlinkClick r:id="rId3"/>
                  </a:rPr>
                  <a:t>https://zhuanlan.zhihu.com/p/23479658</a:t>
                </a:r>
                <a:r>
                  <a:rPr lang="zh-CN" altLang="en-US" sz="2400" dirty="0"/>
                  <a:t>）</a:t>
                </a:r>
                <a:endParaRPr lang="zh-CN" altLang="en-US" sz="32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070994-9F0F-414A-BD9A-420FA674A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49" y="1078279"/>
                <a:ext cx="8550518" cy="5129090"/>
              </a:xfrm>
              <a:blipFill>
                <a:blip r:embed="rId4"/>
                <a:stretch>
                  <a:fillRect l="-1639" t="-2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CDB600D-4B8D-4861-A10B-4F1FE7FFA498}"/>
              </a:ext>
            </a:extLst>
          </p:cNvPr>
          <p:cNvSpPr txBox="1"/>
          <p:nvPr/>
        </p:nvSpPr>
        <p:spPr>
          <a:xfrm>
            <a:off x="208973" y="2215300"/>
            <a:ext cx="85505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我们还以梵高的夜空举例：</a:t>
            </a:r>
          </a:p>
          <a:p>
            <a:r>
              <a:rPr lang="zh-CN" altLang="en-US" dirty="0"/>
              <a:t>譬如说，某一层中有一个滤波器专门检测尖尖的塔</a:t>
            </a:r>
            <a:br>
              <a:rPr lang="en-US" altLang="zh-CN" dirty="0"/>
            </a:br>
            <a:r>
              <a:rPr lang="zh-CN" altLang="en-US" dirty="0"/>
              <a:t>顶这样的东西，另一个滤波器专门检测黑色。又有</a:t>
            </a:r>
            <a:br>
              <a:rPr lang="en-US" altLang="zh-CN" dirty="0"/>
            </a:br>
            <a:r>
              <a:rPr lang="zh-CN" altLang="en-US" dirty="0"/>
              <a:t>一个滤波器负责检测圆圆的东西，又有一个滤波器</a:t>
            </a:r>
            <a:br>
              <a:rPr lang="en-US" altLang="zh-CN" dirty="0"/>
            </a:br>
            <a:r>
              <a:rPr lang="zh-CN" altLang="en-US" dirty="0"/>
              <a:t>用来检测金黄色。</a:t>
            </a:r>
          </a:p>
          <a:p>
            <a:r>
              <a:rPr lang="zh-CN" altLang="en-US" dirty="0"/>
              <a:t>对梵高的原图做</a:t>
            </a:r>
            <a:r>
              <a:rPr lang="en-US" altLang="zh-CN" dirty="0"/>
              <a:t>Gram</a:t>
            </a:r>
            <a:r>
              <a:rPr lang="zh-CN" altLang="en-US" dirty="0"/>
              <a:t>矩阵，谁的相关性会比较大呢？</a:t>
            </a:r>
            <a:br>
              <a:rPr lang="en-US" altLang="zh-CN" dirty="0"/>
            </a:br>
            <a:r>
              <a:rPr lang="zh-CN" altLang="en-US" dirty="0"/>
              <a:t>如上图所示，“尖尖的”和“黑色”总是一起出现的，</a:t>
            </a:r>
            <a:br>
              <a:rPr lang="en-US" altLang="zh-CN" dirty="0"/>
            </a:br>
            <a:r>
              <a:rPr lang="zh-CN" altLang="en-US" dirty="0"/>
              <a:t>它们的相关性比较高。而“圆圆的”和“金黄色”</a:t>
            </a:r>
            <a:br>
              <a:rPr lang="en-US" altLang="zh-CN" dirty="0"/>
            </a:br>
            <a:r>
              <a:rPr lang="zh-CN" altLang="en-US" dirty="0"/>
              <a:t>都是一起出现的，他们的相关性比较高。</a:t>
            </a:r>
          </a:p>
          <a:p>
            <a:r>
              <a:rPr lang="zh-CN" altLang="en-US" dirty="0"/>
              <a:t>因此在风格转移的时候，其实也在风景图里去寻找这种“匹配”，将尖尖的渲染为黑色，将圆圆的渲染为金黄色。如果我们承认“</a:t>
            </a:r>
            <a:r>
              <a:rPr lang="zh-CN" altLang="en-US" b="1" dirty="0"/>
              <a:t>图像的艺术风格就是其基本形状与色彩的组合方式</a:t>
            </a:r>
            <a:r>
              <a:rPr lang="zh-CN" altLang="en-US" dirty="0"/>
              <a:t>” ，这样一个假设，那么</a:t>
            </a:r>
            <a:r>
              <a:rPr lang="en-US" altLang="zh-CN" dirty="0"/>
              <a:t>Gram</a:t>
            </a:r>
            <a:r>
              <a:rPr lang="zh-CN" altLang="en-US" dirty="0"/>
              <a:t>矩阵能够表征艺术风格就是理所当然的事情了。</a:t>
            </a:r>
          </a:p>
          <a:p>
            <a:r>
              <a:rPr lang="zh-CN" altLang="en-US" dirty="0"/>
              <a:t>我觉得这个解释是有道理的，事实上好像就是内容相似的图片风格化的效果会好，内容完全不一样的话，风格化起来也比较糟糕。 </a:t>
            </a:r>
          </a:p>
        </p:txBody>
      </p:sp>
    </p:spTree>
    <p:extLst>
      <p:ext uri="{BB962C8B-B14F-4D97-AF65-F5344CB8AC3E}">
        <p14:creationId xmlns:p14="http://schemas.microsoft.com/office/powerpoint/2010/main" val="412441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70347-50D4-43EB-BB23-644E98C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</a:t>
            </a:r>
            <a:r>
              <a:rPr lang="zh-CN" altLang="en-US" dirty="0">
                <a:solidFill>
                  <a:srgbClr val="FF0000"/>
                </a:solidFill>
              </a:rPr>
              <a:t>风格特征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070994-9F0F-414A-BD9A-420FA674A4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49" y="1078279"/>
                <a:ext cx="8550518" cy="512909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32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3200" dirty="0"/>
                  <a:t>的方法：</a:t>
                </a:r>
                <a:r>
                  <a:rPr lang="en-US" altLang="zh-CN" sz="3200" dirty="0"/>
                  <a:t>Gram</a:t>
                </a:r>
                <a:r>
                  <a:rPr lang="zh-CN" altLang="en-US" sz="3200" dirty="0"/>
                  <a:t>矩阵</a:t>
                </a:r>
                <a:endParaRPr lang="en-US" altLang="zh-CN" sz="3200" dirty="0"/>
              </a:p>
              <a:p>
                <a:endParaRPr lang="en-US" altLang="zh-CN" sz="3200" dirty="0"/>
              </a:p>
              <a:p>
                <a:endParaRPr lang="en-US" altLang="zh-CN" sz="3200" dirty="0"/>
              </a:p>
              <a:p>
                <a:r>
                  <a:rPr lang="zh-CN" altLang="en-US" sz="3200" dirty="0"/>
                  <a:t>每两个特征向量，对应位置的值相乘求和</a:t>
                </a:r>
                <a:endParaRPr lang="en-US" altLang="zh-CN" sz="32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E070994-9F0F-414A-BD9A-420FA674A4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49" y="1078279"/>
                <a:ext cx="8550518" cy="5129090"/>
              </a:xfrm>
              <a:blipFill>
                <a:blip r:embed="rId2"/>
                <a:stretch>
                  <a:fillRect l="-1639" t="-2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69DCD17-85D0-4C33-BECD-9C54F133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82" y="1712356"/>
            <a:ext cx="2651435" cy="9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1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67AB4-3741-4DFB-8638-8618AAB3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提取风格特征 </a:t>
            </a:r>
            <a:r>
              <a:rPr lang="en-US" altLang="zh-CN" dirty="0"/>
              <a:t>– </a:t>
            </a:r>
            <a:r>
              <a:rPr lang="zh-CN" altLang="en-US" dirty="0"/>
              <a:t>重构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5E94FC-F024-43A3-94B5-E19592D3D3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3600" dirty="0"/>
                  <a:t>计算风格特征损失的方法：</a:t>
                </a:r>
                <a:endParaRPr lang="en-US" altLang="zh-CN" sz="3600" dirty="0"/>
              </a:p>
              <a:p>
                <a:endParaRPr lang="en-US" altLang="zh-CN" sz="3600" dirty="0"/>
              </a:p>
              <a:p>
                <a:endParaRPr lang="en-US" altLang="zh-CN" sz="3600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代表</m:t>
                    </m:r>
                  </m:oMath>
                </a14:m>
                <a:r>
                  <a:rPr lang="zh-CN" altLang="en-US" dirty="0"/>
                  <a:t>单独的层。我们对各层的损失加权求和：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由此重构图像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15E94FC-F024-43A3-94B5-E19592D3D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96" t="-3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88B5D5A-0648-4ADE-9F40-8B4E8BFA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0" y="1810512"/>
            <a:ext cx="3970009" cy="9267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2BC12B-8EB5-49DF-9278-9F4A01071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263" y="3371305"/>
            <a:ext cx="3528232" cy="10846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3BEE245-BDCF-4AEB-AAAE-638FB06E926C}"/>
              </a:ext>
            </a:extLst>
          </p:cNvPr>
          <p:cNvSpPr txBox="1"/>
          <p:nvPr/>
        </p:nvSpPr>
        <p:spPr>
          <a:xfrm>
            <a:off x="614696" y="3683923"/>
            <a:ext cx="201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总风格特征损失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CC6DAD7-C777-478E-8A94-5BCE601DD816}"/>
              </a:ext>
            </a:extLst>
          </p:cNvPr>
          <p:cNvGrpSpPr/>
          <p:nvPr/>
        </p:nvGrpSpPr>
        <p:grpSpPr>
          <a:xfrm>
            <a:off x="4286379" y="4450287"/>
            <a:ext cx="2516487" cy="2298737"/>
            <a:chOff x="4214701" y="4330436"/>
            <a:chExt cx="2516487" cy="2298737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C2A70BE-31C7-4F6C-9AC9-906C602D2010}"/>
                </a:ext>
              </a:extLst>
            </p:cNvPr>
            <p:cNvGrpSpPr/>
            <p:nvPr/>
          </p:nvGrpSpPr>
          <p:grpSpPr>
            <a:xfrm>
              <a:off x="4214701" y="4330436"/>
              <a:ext cx="2265284" cy="2298737"/>
              <a:chOff x="4478384" y="2415491"/>
              <a:chExt cx="4283026" cy="4346274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38686D89-0B38-4033-9721-D06B46BB33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9895" y="2415491"/>
                <a:ext cx="2064568" cy="1490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5D89F53-620C-443A-95E5-5E816A02DDF4}"/>
                  </a:ext>
                </a:extLst>
              </p:cNvPr>
              <p:cNvSpPr/>
              <p:nvPr/>
            </p:nvSpPr>
            <p:spPr>
              <a:xfrm>
                <a:off x="6539306" y="4400702"/>
                <a:ext cx="1319753" cy="92963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VGG</a:t>
                </a:r>
                <a:endParaRPr lang="zh-CN" altLang="en-US" dirty="0"/>
              </a:p>
            </p:txBody>
          </p: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FBB38887-420C-4E36-B045-D31EB5993E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9510" y="3739581"/>
                <a:ext cx="659876" cy="66112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83B253B3-ADF2-4C9D-94E3-8868C99095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4912" y="3739581"/>
                <a:ext cx="661835" cy="66112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8ABE0CCE-96ED-47E4-A459-E29181076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9386" y="5330336"/>
                <a:ext cx="855702" cy="66112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E46799D4-653B-44FE-8776-A796FF185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2994" y="5330336"/>
                <a:ext cx="244544" cy="655397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22E1C6-F89D-44C1-91A7-139185E03A45}"/>
                  </a:ext>
                </a:extLst>
              </p:cNvPr>
              <p:cNvSpPr txBox="1"/>
              <p:nvPr/>
            </p:nvSpPr>
            <p:spPr>
              <a:xfrm>
                <a:off x="7610419" y="6063461"/>
                <a:ext cx="1150991" cy="698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SE</a:t>
                </a:r>
                <a:endParaRPr lang="zh-CN" altLang="en-US" dirty="0"/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5410D34B-5B88-4480-8C01-BFBD9D9A8993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 flipV="1">
                <a:off x="5992183" y="3739589"/>
                <a:ext cx="1618236" cy="267302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64AA54-E925-4743-BF26-F1C6708FF0B6}"/>
                  </a:ext>
                </a:extLst>
              </p:cNvPr>
              <p:cNvSpPr txBox="1"/>
              <p:nvPr/>
            </p:nvSpPr>
            <p:spPr>
              <a:xfrm>
                <a:off x="4478384" y="4676275"/>
                <a:ext cx="2383348" cy="698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Backprop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BD5064-2698-47F6-A2E0-BF386032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9241" y="4353595"/>
              <a:ext cx="1091947" cy="676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354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67AB4-3741-4DFB-8638-8618AAB3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提取风格特征 </a:t>
            </a:r>
            <a:r>
              <a:rPr lang="en-US" altLang="zh-CN" dirty="0"/>
              <a:t>– </a:t>
            </a:r>
            <a:r>
              <a:rPr lang="zh-CN" altLang="en-US" dirty="0"/>
              <a:t>重构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5E94FC-F024-43A3-94B5-E19592D3D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不同层的集合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0EBDCE3-7190-4239-9BD0-6C3FD48A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0604" y="1917269"/>
            <a:ext cx="10007112" cy="4515524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AD015CB-9C22-4903-B695-8043417BCFF8}"/>
              </a:ext>
            </a:extLst>
          </p:cNvPr>
          <p:cNvCxnSpPr>
            <a:cxnSpLocks/>
          </p:cNvCxnSpPr>
          <p:nvPr/>
        </p:nvCxnSpPr>
        <p:spPr>
          <a:xfrm flipV="1">
            <a:off x="2888673" y="3293918"/>
            <a:ext cx="1018309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1F16CB-A5BB-4E0E-9C82-6A46D3802255}"/>
              </a:ext>
            </a:extLst>
          </p:cNvPr>
          <p:cNvCxnSpPr>
            <a:cxnSpLocks/>
          </p:cNvCxnSpPr>
          <p:nvPr/>
        </p:nvCxnSpPr>
        <p:spPr>
          <a:xfrm flipV="1">
            <a:off x="3065318" y="3293918"/>
            <a:ext cx="2379518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CE4B5AF-692A-4B82-9F8B-073A9AA1DDFB}"/>
              </a:ext>
            </a:extLst>
          </p:cNvPr>
          <p:cNvCxnSpPr>
            <a:cxnSpLocks/>
          </p:cNvCxnSpPr>
          <p:nvPr/>
        </p:nvCxnSpPr>
        <p:spPr>
          <a:xfrm flipV="1">
            <a:off x="4472952" y="3304309"/>
            <a:ext cx="1018309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AEC92CC-51F3-489B-A462-5BB78995F380}"/>
              </a:ext>
            </a:extLst>
          </p:cNvPr>
          <p:cNvCxnSpPr>
            <a:cxnSpLocks/>
          </p:cNvCxnSpPr>
          <p:nvPr/>
        </p:nvCxnSpPr>
        <p:spPr>
          <a:xfrm flipV="1">
            <a:off x="5834161" y="3304309"/>
            <a:ext cx="1018309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037E6DA-9185-40AA-B7DB-AD51BE65EC45}"/>
              </a:ext>
            </a:extLst>
          </p:cNvPr>
          <p:cNvCxnSpPr>
            <a:cxnSpLocks/>
          </p:cNvCxnSpPr>
          <p:nvPr/>
        </p:nvCxnSpPr>
        <p:spPr>
          <a:xfrm flipV="1">
            <a:off x="7332016" y="3304309"/>
            <a:ext cx="1018309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FF801AB-9ED1-4C57-9AEB-850FC409D66E}"/>
              </a:ext>
            </a:extLst>
          </p:cNvPr>
          <p:cNvCxnSpPr>
            <a:cxnSpLocks/>
          </p:cNvCxnSpPr>
          <p:nvPr/>
        </p:nvCxnSpPr>
        <p:spPr>
          <a:xfrm flipV="1">
            <a:off x="4472952" y="3313112"/>
            <a:ext cx="2379518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E5A3E44-E7AD-4F4C-BA39-1A7F7A70FBBF}"/>
              </a:ext>
            </a:extLst>
          </p:cNvPr>
          <p:cNvCxnSpPr>
            <a:cxnSpLocks/>
          </p:cNvCxnSpPr>
          <p:nvPr/>
        </p:nvCxnSpPr>
        <p:spPr>
          <a:xfrm flipV="1">
            <a:off x="5902484" y="3279142"/>
            <a:ext cx="2379518" cy="37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383A36A-1BE7-47E7-99F7-77942CA2C479}"/>
              </a:ext>
            </a:extLst>
          </p:cNvPr>
          <p:cNvCxnSpPr>
            <a:cxnSpLocks/>
          </p:cNvCxnSpPr>
          <p:nvPr/>
        </p:nvCxnSpPr>
        <p:spPr>
          <a:xfrm flipV="1">
            <a:off x="3128446" y="3274724"/>
            <a:ext cx="3717628" cy="42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A69668B-F695-4F43-9C43-FC3C8EF60E19}"/>
              </a:ext>
            </a:extLst>
          </p:cNvPr>
          <p:cNvCxnSpPr>
            <a:cxnSpLocks/>
          </p:cNvCxnSpPr>
          <p:nvPr/>
        </p:nvCxnSpPr>
        <p:spPr>
          <a:xfrm flipV="1">
            <a:off x="4465174" y="3270321"/>
            <a:ext cx="3717628" cy="421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FF19F2E-5F11-4225-8B49-72108316C4F0}"/>
              </a:ext>
            </a:extLst>
          </p:cNvPr>
          <p:cNvCxnSpPr>
            <a:cxnSpLocks/>
          </p:cNvCxnSpPr>
          <p:nvPr/>
        </p:nvCxnSpPr>
        <p:spPr>
          <a:xfrm flipV="1">
            <a:off x="3122050" y="3231950"/>
            <a:ext cx="5060752" cy="459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57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67AB4-3741-4DFB-8638-8618AAB3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过程 </a:t>
            </a:r>
            <a:r>
              <a:rPr lang="en-US" altLang="zh-CN" dirty="0"/>
              <a:t>– </a:t>
            </a:r>
            <a:r>
              <a:rPr lang="zh-CN" altLang="en-US" dirty="0"/>
              <a:t>生成风格迁移的美化图片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5E94FC-F024-43A3-94B5-E19592D3D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/>
              <a:t>将前面的风格特征和内容特征，按照一定权重求和得到的总体损失，重构图片即可。</a:t>
            </a:r>
            <a:endParaRPr lang="en-US" altLang="zh-CN" sz="3600" dirty="0"/>
          </a:p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675E67-CC0D-4292-B188-84CD9EB3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6" y="3161887"/>
            <a:ext cx="7738064" cy="9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7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67AB4-3741-4DFB-8638-8618AAB3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过程 </a:t>
            </a:r>
            <a:r>
              <a:rPr lang="en-US" altLang="zh-CN" dirty="0"/>
              <a:t>– </a:t>
            </a:r>
            <a:r>
              <a:rPr lang="zh-CN" altLang="en-US" dirty="0"/>
              <a:t>生成风格迁移的美化图片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26D79C-E9A9-461C-AE1C-D21F6F85F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实现：</a:t>
            </a:r>
            <a:r>
              <a:rPr lang="en-US" altLang="zh-CN" dirty="0" err="1"/>
              <a:t>PyTorch</a:t>
            </a:r>
            <a:r>
              <a:rPr lang="en-US" altLang="zh-CN" dirty="0"/>
              <a:t>(with </a:t>
            </a:r>
            <a:r>
              <a:rPr lang="en-US" altLang="zh-CN" dirty="0" err="1"/>
              <a:t>Autograd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3B6BA2-D5DB-4414-B9B8-99A74A382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94" y="1535524"/>
            <a:ext cx="7284027" cy="512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67AB4-3741-4DFB-8638-8618AAB3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过程 </a:t>
            </a:r>
            <a:r>
              <a:rPr lang="en-US" altLang="zh-CN" dirty="0"/>
              <a:t>– </a:t>
            </a:r>
            <a:r>
              <a:rPr lang="zh-CN" altLang="en-US" dirty="0"/>
              <a:t>生成风格迁移的美化图片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8A6EDD-D695-4230-8EB7-A80C9C94B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1" y="852855"/>
            <a:ext cx="8051778" cy="566452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39C856-F06C-4970-B063-CC5929A2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4" y="821634"/>
            <a:ext cx="2870358" cy="16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6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67AB4-3741-4DFB-8638-8618AAB3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过程 </a:t>
            </a:r>
            <a:r>
              <a:rPr lang="en-US" altLang="zh-CN" dirty="0"/>
              <a:t>– </a:t>
            </a:r>
            <a:r>
              <a:rPr lang="zh-CN" altLang="en-US" dirty="0"/>
              <a:t>生成风格迁移的美化图片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AA94E54-1D44-46ED-9A0F-A551960E1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7" y="852855"/>
            <a:ext cx="8306332" cy="584360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68EA7C-7038-4216-A083-C314CB7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0" y="852855"/>
            <a:ext cx="3229669" cy="18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4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D73DC-4F71-4999-AC4F-4F1E3240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我们要做的是这个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66BE40-DDDF-423B-9F7C-C8FED6B5B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" y="761660"/>
            <a:ext cx="3971982" cy="259282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C9D3CB-83C8-4AAA-875C-8B5D32B84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91" y="576739"/>
            <a:ext cx="3661173" cy="26588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FFDC49-89D6-4176-9248-3BFCA4548576}"/>
              </a:ext>
            </a:extLst>
          </p:cNvPr>
          <p:cNvSpPr txBox="1"/>
          <p:nvPr/>
        </p:nvSpPr>
        <p:spPr>
          <a:xfrm>
            <a:off x="4303434" y="1874990"/>
            <a:ext cx="688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+</a:t>
            </a:r>
            <a:endParaRPr lang="zh-CN" altLang="en-US" sz="4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5E0C20-F96E-45D2-BCB5-BF87F2C59C60}"/>
              </a:ext>
            </a:extLst>
          </p:cNvPr>
          <p:cNvSpPr txBox="1"/>
          <p:nvPr/>
        </p:nvSpPr>
        <p:spPr>
          <a:xfrm>
            <a:off x="977344" y="4723456"/>
            <a:ext cx="688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=</a:t>
            </a:r>
            <a:endParaRPr lang="zh-CN" altLang="en-US" sz="4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F554C7-85F6-4B52-89EA-795334869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79" y="3767895"/>
            <a:ext cx="4079596" cy="29913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243C0C-421D-4145-A00F-B7EC7453E143}"/>
              </a:ext>
            </a:extLst>
          </p:cNvPr>
          <p:cNvSpPr txBox="1"/>
          <p:nvPr/>
        </p:nvSpPr>
        <p:spPr>
          <a:xfrm>
            <a:off x="1665501" y="3244334"/>
            <a:ext cx="113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风格特征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B0DA03-E783-46FC-887F-14E92D16A4B3}"/>
              </a:ext>
            </a:extLst>
          </p:cNvPr>
          <p:cNvSpPr txBox="1"/>
          <p:nvPr/>
        </p:nvSpPr>
        <p:spPr>
          <a:xfrm>
            <a:off x="6446462" y="3260067"/>
            <a:ext cx="113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内容特征</a:t>
            </a:r>
          </a:p>
        </p:txBody>
      </p:sp>
    </p:spTree>
    <p:extLst>
      <p:ext uri="{BB962C8B-B14F-4D97-AF65-F5344CB8AC3E}">
        <p14:creationId xmlns:p14="http://schemas.microsoft.com/office/powerpoint/2010/main" val="414120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2089F-522A-4227-B548-E49BC4BF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论文总结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DC629A-AAE0-4E32-B452-BD3B5219D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论文说明了，从高层 </a:t>
            </a:r>
            <a:r>
              <a:rPr lang="en-US" altLang="zh-CN" dirty="0"/>
              <a:t>CNN </a:t>
            </a:r>
            <a:r>
              <a:rPr lang="zh-CN" altLang="en-US" dirty="0"/>
              <a:t>特征的角度来看，图片的</a:t>
            </a:r>
            <a:r>
              <a:rPr lang="zh-CN" altLang="en-US" dirty="0">
                <a:solidFill>
                  <a:srgbClr val="FF0000"/>
                </a:solidFill>
              </a:rPr>
              <a:t>内容特征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风格特征</a:t>
            </a:r>
            <a:r>
              <a:rPr lang="zh-CN" altLang="en-US" dirty="0"/>
              <a:t>是可以分离看待的。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99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8BB1-CF2B-4096-A816-77CDDC77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论文总结 </a:t>
            </a:r>
            <a:r>
              <a:rPr lang="en-US" altLang="zh-CN" dirty="0"/>
              <a:t>- </a:t>
            </a:r>
            <a:r>
              <a:rPr lang="zh-CN" altLang="en-US" dirty="0">
                <a:solidFill>
                  <a:srgbClr val="FF0000"/>
                </a:solidFill>
              </a:rPr>
              <a:t>模型的缺点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1BB315A3-238A-42E5-88C1-123915A1B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" y="2361332"/>
            <a:ext cx="2542902" cy="165995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08B0D3-CE95-4FD9-B569-95557B96F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434" y="2181569"/>
            <a:ext cx="2780809" cy="20194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48823-7FFA-46F2-8D40-D9531D348213}"/>
              </a:ext>
            </a:extLst>
          </p:cNvPr>
          <p:cNvSpPr txBox="1"/>
          <p:nvPr/>
        </p:nvSpPr>
        <p:spPr>
          <a:xfrm>
            <a:off x="2816580" y="2926598"/>
            <a:ext cx="789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+</a:t>
            </a:r>
            <a:endParaRPr lang="zh-CN" altLang="en-US" sz="4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D4D7A5-6680-4F59-9FAF-D7D0B5013C5F}"/>
              </a:ext>
            </a:extLst>
          </p:cNvPr>
          <p:cNvSpPr txBox="1"/>
          <p:nvPr/>
        </p:nvSpPr>
        <p:spPr>
          <a:xfrm>
            <a:off x="6179125" y="2806586"/>
            <a:ext cx="3141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= </a:t>
            </a:r>
            <a:r>
              <a:rPr lang="zh-CN" altLang="en-US" sz="4000" dirty="0"/>
              <a:t>一次训练</a:t>
            </a:r>
            <a:endParaRPr lang="zh-CN" altLang="en-US" sz="4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AF1E57-355A-4DBE-B916-4958B5EC6B8F}"/>
              </a:ext>
            </a:extLst>
          </p:cNvPr>
          <p:cNvSpPr txBox="1"/>
          <p:nvPr/>
        </p:nvSpPr>
        <p:spPr>
          <a:xfrm>
            <a:off x="6366007" y="3559617"/>
            <a:ext cx="314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数千次</a:t>
            </a:r>
            <a:r>
              <a:rPr lang="en-US" altLang="zh-CN" sz="2400" dirty="0"/>
              <a:t>Backprop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045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箭头: 左弧形 10">
            <a:extLst>
              <a:ext uri="{FF2B5EF4-FFF2-40B4-BE49-F238E27FC236}">
                <a16:creationId xmlns:a16="http://schemas.microsoft.com/office/drawing/2014/main" id="{95F906B6-6B13-43B4-ABE6-C526EB234598}"/>
              </a:ext>
            </a:extLst>
          </p:cNvPr>
          <p:cNvSpPr/>
          <p:nvPr/>
        </p:nvSpPr>
        <p:spPr>
          <a:xfrm>
            <a:off x="5925671" y="3605537"/>
            <a:ext cx="1176151" cy="20194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CC8BB1-CF2B-4096-A816-77CDDC77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zh-CN" altLang="en-US" dirty="0"/>
              <a:t>论文总结 </a:t>
            </a:r>
            <a:r>
              <a:rPr lang="en-US" altLang="zh-CN" dirty="0"/>
              <a:t>- </a:t>
            </a:r>
            <a:r>
              <a:rPr lang="zh-CN" altLang="en-US" dirty="0"/>
              <a:t>模型的缺点 </a:t>
            </a:r>
            <a:r>
              <a:rPr lang="en-US" altLang="zh-CN" dirty="0"/>
              <a:t>– </a:t>
            </a:r>
            <a:r>
              <a:rPr lang="zh-CN" altLang="en-US" dirty="0">
                <a:solidFill>
                  <a:srgbClr val="FF0000"/>
                </a:solidFill>
              </a:rPr>
              <a:t>改进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1BB315A3-238A-42E5-88C1-123915A1B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7" y="1135205"/>
            <a:ext cx="2542902" cy="165995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08B0D3-CE95-4FD9-B569-95557B96F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95" y="955442"/>
            <a:ext cx="2780809" cy="20194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48823-7FFA-46F2-8D40-D9531D348213}"/>
              </a:ext>
            </a:extLst>
          </p:cNvPr>
          <p:cNvSpPr txBox="1"/>
          <p:nvPr/>
        </p:nvSpPr>
        <p:spPr>
          <a:xfrm>
            <a:off x="2786741" y="1700471"/>
            <a:ext cx="789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+</a:t>
            </a:r>
            <a:endParaRPr lang="zh-CN" altLang="en-US" sz="4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D4D7A5-6680-4F59-9FAF-D7D0B5013C5F}"/>
              </a:ext>
            </a:extLst>
          </p:cNvPr>
          <p:cNvSpPr txBox="1"/>
          <p:nvPr/>
        </p:nvSpPr>
        <p:spPr>
          <a:xfrm>
            <a:off x="6149286" y="1580459"/>
            <a:ext cx="3141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= </a:t>
            </a:r>
            <a:r>
              <a:rPr lang="zh-CN" altLang="en-US" sz="4000" dirty="0"/>
              <a:t>一次训练</a:t>
            </a:r>
            <a:endParaRPr lang="zh-CN" altLang="en-US" sz="4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AF1E57-355A-4DBE-B916-4958B5EC6B8F}"/>
              </a:ext>
            </a:extLst>
          </p:cNvPr>
          <p:cNvSpPr txBox="1"/>
          <p:nvPr/>
        </p:nvSpPr>
        <p:spPr>
          <a:xfrm>
            <a:off x="6336168" y="2333490"/>
            <a:ext cx="314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数千次</a:t>
            </a:r>
            <a:r>
              <a:rPr lang="en-US" altLang="zh-CN" sz="2400" dirty="0"/>
              <a:t>Backprop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6314BB-D80B-441F-8E3F-FA5269FDB03A}"/>
              </a:ext>
            </a:extLst>
          </p:cNvPr>
          <p:cNvSpPr txBox="1"/>
          <p:nvPr/>
        </p:nvSpPr>
        <p:spPr>
          <a:xfrm>
            <a:off x="285749" y="3214941"/>
            <a:ext cx="4141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是否可以</a:t>
            </a:r>
            <a:r>
              <a:rPr lang="en-US" altLang="zh-CN" sz="4400" dirty="0"/>
              <a:t>……</a:t>
            </a:r>
            <a:endParaRPr lang="zh-CN" altLang="en-US" sz="4400" dirty="0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A9AA53A1-A5EA-4BAD-AD3C-65753E9F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1" y="4106038"/>
            <a:ext cx="2083378" cy="1359983"/>
          </a:xfrm>
          <a:prstGeom prst="rect">
            <a:avLst/>
          </a:prstGeom>
        </p:spPr>
      </p:pic>
      <p:pic>
        <p:nvPicPr>
          <p:cNvPr id="13314" name="Picture 2" descr="âconvolutional neural network iconâçå¾çæç´¢ç»æ">
            <a:extLst>
              <a:ext uri="{FF2B5EF4-FFF2-40B4-BE49-F238E27FC236}">
                <a16:creationId xmlns:a16="http://schemas.microsoft.com/office/drawing/2014/main" id="{4461561C-2245-421C-AC03-C5D0E40E8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06038"/>
            <a:ext cx="2475452" cy="101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029A99C4-95F0-4865-8637-034BA6559F06}"/>
              </a:ext>
            </a:extLst>
          </p:cNvPr>
          <p:cNvSpPr/>
          <p:nvPr/>
        </p:nvSpPr>
        <p:spPr>
          <a:xfrm>
            <a:off x="3073920" y="4503655"/>
            <a:ext cx="1068287" cy="564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361382-6752-4261-A78A-ED999DC2D44D}"/>
              </a:ext>
            </a:extLst>
          </p:cNvPr>
          <p:cNvSpPr txBox="1"/>
          <p:nvPr/>
        </p:nvSpPr>
        <p:spPr>
          <a:xfrm>
            <a:off x="4507676" y="5223287"/>
            <a:ext cx="233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已训练的网络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0153F15-0735-4B03-BCD6-7B7BE77A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72" y="3075552"/>
            <a:ext cx="1705596" cy="12386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D7D33E-B2C6-4B23-A322-2577850FB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72" y="5340191"/>
            <a:ext cx="1845569" cy="13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37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1ED-CCE8-49AA-9216-988816D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0464B-9F42-4660-B39D-13D94FE7E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Perceptual losses for real-time style transfer and super-resolution</a:t>
            </a:r>
          </a:p>
          <a:p>
            <a:r>
              <a:rPr lang="en-US" altLang="zh-CN" dirty="0"/>
              <a:t>J Johnson, A </a:t>
            </a:r>
            <a:r>
              <a:rPr lang="en-US" altLang="zh-CN" dirty="0" err="1"/>
              <a:t>Alahi</a:t>
            </a:r>
            <a:r>
              <a:rPr lang="en-US" altLang="zh-CN" dirty="0"/>
              <a:t>, L Fei-Fei - European conference on computer vision, 2016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19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1ED-CCE8-49AA-9216-988816D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0464B-9F42-4660-B39D-13D94FE7E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使用一个</a:t>
            </a:r>
            <a:r>
              <a:rPr lang="en-US" altLang="zh-CN" dirty="0"/>
              <a:t>Transform Net</a:t>
            </a:r>
            <a:r>
              <a:rPr lang="zh-CN" altLang="en-US" dirty="0"/>
              <a:t>来做图像风格迁移转换</a:t>
            </a:r>
            <a:endParaRPr lang="en-US" altLang="zh-CN" dirty="0"/>
          </a:p>
          <a:p>
            <a:r>
              <a:rPr lang="zh-CN" altLang="en-US" dirty="0"/>
              <a:t>参数从图像的像素变为</a:t>
            </a:r>
            <a:r>
              <a:rPr lang="en-US" altLang="zh-CN" dirty="0"/>
              <a:t>Transform Net</a:t>
            </a:r>
            <a:r>
              <a:rPr lang="zh-CN" altLang="en-US" dirty="0"/>
              <a:t>的网络参数</a:t>
            </a:r>
            <a:endParaRPr lang="en-US" altLang="zh-CN" dirty="0"/>
          </a:p>
          <a:p>
            <a:r>
              <a:rPr lang="zh-CN" altLang="en-US" dirty="0"/>
              <a:t>增加了全变分损失，以使图像平滑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869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1ED-CCE8-49AA-9216-988816D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改进 </a:t>
            </a:r>
            <a:r>
              <a:rPr lang="en-US" altLang="zh-CN" dirty="0"/>
              <a:t>– Transform 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0464B-9F42-4660-B39D-13D94FE7E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Transform Net </a:t>
            </a:r>
            <a:r>
              <a:rPr lang="zh-CN" altLang="en-US" dirty="0"/>
              <a:t>的结构：</a:t>
            </a:r>
            <a:endParaRPr lang="en-US" altLang="zh-CN" dirty="0"/>
          </a:p>
          <a:p>
            <a:r>
              <a:rPr lang="zh-CN" altLang="en-US" dirty="0"/>
              <a:t>降采样层</a:t>
            </a:r>
            <a:endParaRPr lang="en-US" altLang="zh-CN" dirty="0"/>
          </a:p>
          <a:p>
            <a:r>
              <a:rPr lang="zh-CN" altLang="en-US" dirty="0"/>
              <a:t>残差层</a:t>
            </a:r>
            <a:endParaRPr lang="en-US" altLang="zh-CN" dirty="0"/>
          </a:p>
          <a:p>
            <a:r>
              <a:rPr lang="zh-CN" altLang="en-US" dirty="0"/>
              <a:t>升采样层</a:t>
            </a:r>
          </a:p>
        </p:txBody>
      </p:sp>
    </p:spTree>
    <p:extLst>
      <p:ext uri="{BB962C8B-B14F-4D97-AF65-F5344CB8AC3E}">
        <p14:creationId xmlns:p14="http://schemas.microsoft.com/office/powerpoint/2010/main" val="71149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1ED-CCE8-49AA-9216-988816D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改进 </a:t>
            </a:r>
            <a:r>
              <a:rPr lang="en-US" altLang="zh-CN" dirty="0"/>
              <a:t>– </a:t>
            </a:r>
            <a:r>
              <a:rPr lang="zh-CN" altLang="en-US" dirty="0"/>
              <a:t>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C0464B-9F42-4660-B39D-13D94FE7E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风格图像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C31DAB-B3DC-4B87-9F31-328624F8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42" y="1619602"/>
            <a:ext cx="6808132" cy="481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37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1ED-CCE8-49AA-9216-988816D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改进 </a:t>
            </a:r>
            <a:r>
              <a:rPr lang="en-US" altLang="zh-CN" dirty="0"/>
              <a:t>– </a:t>
            </a:r>
            <a:r>
              <a:rPr lang="zh-CN" altLang="en-US" dirty="0"/>
              <a:t>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042DF5-FD71-4ECB-9943-01829D5D7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78" y="1205344"/>
            <a:ext cx="7204243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8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1ED-CCE8-49AA-9216-988816D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改进 </a:t>
            </a:r>
            <a:r>
              <a:rPr lang="en-US" altLang="zh-CN" dirty="0"/>
              <a:t>– </a:t>
            </a:r>
            <a:r>
              <a:rPr lang="zh-CN" altLang="en-US" dirty="0"/>
              <a:t>结果</a:t>
            </a:r>
          </a:p>
        </p:txBody>
      </p:sp>
      <p:pic>
        <p:nvPicPr>
          <p:cNvPr id="15362" name="Picture 2" descr="https://get.pxhere.com/photo/sea-whales-boy-clouds-sky-water-ocean-child-fantasy-composing-orca-humpback-whale-whale-fin-stormy-water-splash-lights-fishing-boardwalk-huge-mammals-whale-fairytale-jump-gigants-dusk-marine-mammal-whales-dolphins-and-porpoises-dolphin-killer-whale-wildlife-computer-wallpaper-stock-photography-1444399.jpg">
            <a:extLst>
              <a:ext uri="{FF2B5EF4-FFF2-40B4-BE49-F238E27FC236}">
                <a16:creationId xmlns:a16="http://schemas.microsoft.com/office/drawing/2014/main" id="{8916094D-1F5B-4086-8ED7-35A7C9FB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3" y="852855"/>
            <a:ext cx="3694294" cy="233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4EBF76-117D-41D0-A365-8CA0422FC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78" y="2493818"/>
            <a:ext cx="6590916" cy="41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7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1ED-CCE8-49AA-9216-988816D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改进 </a:t>
            </a:r>
            <a:r>
              <a:rPr lang="en-US" altLang="zh-CN" dirty="0"/>
              <a:t>– </a:t>
            </a:r>
            <a:r>
              <a:rPr lang="zh-CN" altLang="en-US" dirty="0"/>
              <a:t>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C3BDE9-1BB4-4FA3-9A3B-EE5D630D1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534" y="852855"/>
            <a:ext cx="7112000" cy="284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48CB06-70D2-4912-9FE8-AC21BBF14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" y="34290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8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D73DC-4F71-4999-AC4F-4F1E3240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基于这篇论文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8B669297-EF90-4AEF-8C6B-A3B6E378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Gatys</a:t>
            </a:r>
            <a:r>
              <a:rPr lang="en-US" altLang="zh-CN" dirty="0"/>
              <a:t>, Leon A., Alexander S. Ecker, and Matthias </a:t>
            </a:r>
            <a:r>
              <a:rPr lang="en-US" altLang="zh-CN" dirty="0" err="1"/>
              <a:t>Bethge</a:t>
            </a:r>
            <a:r>
              <a:rPr lang="en-US" altLang="zh-CN" dirty="0"/>
              <a:t>. “A neural algorithm of artistic style.”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arXiv:1508.06576 (2015). (CVPR 2015)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563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1ED-CCE8-49AA-9216-988816D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改进 </a:t>
            </a:r>
            <a:r>
              <a:rPr lang="en-US" altLang="zh-CN" dirty="0"/>
              <a:t>– </a:t>
            </a:r>
            <a:r>
              <a:rPr lang="zh-CN" altLang="en-US" dirty="0"/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BED5ED-E8CD-41CD-BE22-3615BD42D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133" y="852855"/>
            <a:ext cx="9144000" cy="365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158E72-E9BA-413B-8E09-5597071FA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38354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39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31ED-CCE8-49AA-9216-988816DF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改进 </a:t>
            </a:r>
            <a:r>
              <a:rPr lang="en-US" altLang="zh-CN" dirty="0"/>
              <a:t>– </a:t>
            </a:r>
            <a:r>
              <a:rPr lang="zh-CN" altLang="en-US" dirty="0"/>
              <a:t>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1BF997-8825-4939-99A0-C7DDB9580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3600" y="852855"/>
            <a:ext cx="9144000" cy="3657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11BF23-BEBF-48DE-A748-13B6BCD76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0153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18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78E0D4B-6AEF-47AB-BFA4-53FC10F0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谢谢聆听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6572C3E-422F-4DE7-BE5C-0DE3306A3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67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6A256-6CCB-452A-BC12-2B7FB87A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目标 </a:t>
            </a:r>
            <a:r>
              <a:rPr lang="en-US" altLang="zh-CN" dirty="0"/>
              <a:t>– </a:t>
            </a:r>
            <a:r>
              <a:rPr lang="zh-CN" altLang="en-US" dirty="0"/>
              <a:t>输入和输出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22AD2-EFF3-492C-8E49-D59E1DA2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输入：含有我们所需要的内容的图像；含有我们所需要的艺术风格的图像</a:t>
            </a:r>
            <a:endParaRPr lang="en-US" altLang="zh-CN" dirty="0"/>
          </a:p>
          <a:p>
            <a:r>
              <a:rPr lang="zh-CN" altLang="en-US" dirty="0"/>
              <a:t>使用：</a:t>
            </a:r>
            <a:r>
              <a:rPr lang="en-US" altLang="zh-CN" dirty="0"/>
              <a:t>Deep Neural Network</a:t>
            </a:r>
          </a:p>
          <a:p>
            <a:r>
              <a:rPr lang="zh-CN" altLang="en-US" dirty="0"/>
              <a:t>输出：融合了前者</a:t>
            </a:r>
            <a:r>
              <a:rPr lang="zh-CN" altLang="en-US" dirty="0">
                <a:solidFill>
                  <a:srgbClr val="FF0000"/>
                </a:solidFill>
              </a:rPr>
              <a:t>内容</a:t>
            </a:r>
            <a:r>
              <a:rPr lang="zh-CN" altLang="en-US" dirty="0"/>
              <a:t>和后者艺术</a:t>
            </a:r>
            <a:r>
              <a:rPr lang="zh-CN" altLang="en-US" dirty="0">
                <a:solidFill>
                  <a:srgbClr val="FF0000"/>
                </a:solidFill>
              </a:rPr>
              <a:t>风格</a:t>
            </a:r>
            <a:r>
              <a:rPr lang="zh-CN" altLang="en-US" dirty="0"/>
              <a:t>的图像（</a:t>
            </a:r>
            <a:r>
              <a:rPr lang="en-US" altLang="zh-CN" dirty="0"/>
              <a:t>with high perceptual quality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6605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FEDD0-D71E-491B-A3A4-CF782CD5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</a:t>
            </a:r>
            <a:r>
              <a:rPr lang="zh-CN" altLang="en-US" dirty="0">
                <a:solidFill>
                  <a:srgbClr val="FF0000"/>
                </a:solidFill>
              </a:rPr>
              <a:t>内容特征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838E11-E95E-4F37-9C5F-2BF5B392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9" y="1078279"/>
            <a:ext cx="8550518" cy="558164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卷积神经网络</a:t>
            </a:r>
            <a:r>
              <a:rPr lang="zh-CN" altLang="en-US" dirty="0"/>
              <a:t>（</a:t>
            </a:r>
            <a:r>
              <a:rPr lang="en-US" altLang="zh-CN" dirty="0"/>
              <a:t>Convolutional Neural Network</a:t>
            </a:r>
            <a:r>
              <a:rPr lang="zh-CN" altLang="en-US" dirty="0"/>
              <a:t>）常被训练用以实现</a:t>
            </a:r>
            <a:r>
              <a:rPr lang="zh-CN" altLang="en-US" dirty="0">
                <a:solidFill>
                  <a:srgbClr val="FF0000"/>
                </a:solidFill>
              </a:rPr>
              <a:t>物体</a:t>
            </a:r>
            <a:r>
              <a:rPr lang="zh-CN" altLang="en-US" dirty="0"/>
              <a:t>识别和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（</a:t>
            </a:r>
            <a:r>
              <a:rPr lang="en-US" altLang="zh-CN" dirty="0"/>
              <a:t>Object Recognition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物体识别和分类注重于提取图片的</a:t>
            </a:r>
            <a:r>
              <a:rPr lang="zh-CN" altLang="en-US" dirty="0">
                <a:solidFill>
                  <a:srgbClr val="FF0000"/>
                </a:solidFill>
              </a:rPr>
              <a:t>内容特征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ILSVRC</a:t>
            </a:r>
            <a:r>
              <a:rPr lang="zh-CN" altLang="en-US" dirty="0"/>
              <a:t>竞赛</a:t>
            </a:r>
            <a:endParaRPr lang="en-US" altLang="zh-CN" dirty="0"/>
          </a:p>
          <a:p>
            <a:r>
              <a:rPr lang="en-US" altLang="zh-CN" dirty="0"/>
              <a:t>Oxford Visual Geometry Group </a:t>
            </a:r>
            <a:r>
              <a:rPr lang="zh-CN" altLang="en-US" dirty="0"/>
              <a:t>提出的 </a:t>
            </a:r>
            <a:r>
              <a:rPr lang="en-US" altLang="zh-CN" dirty="0"/>
              <a:t>VGG 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zh-CN" altLang="en-US" dirty="0"/>
              <a:t>小卷积核</a:t>
            </a:r>
            <a:endParaRPr lang="en-US" altLang="zh-CN" dirty="0"/>
          </a:p>
          <a:p>
            <a:pPr lvl="1"/>
            <a:r>
              <a:rPr lang="zh-CN" altLang="en-US" dirty="0"/>
              <a:t>小池化核</a:t>
            </a:r>
            <a:endParaRPr lang="en-US" altLang="zh-CN" dirty="0"/>
          </a:p>
          <a:p>
            <a:pPr lvl="1"/>
            <a:r>
              <a:rPr lang="zh-CN" altLang="en-US" dirty="0"/>
              <a:t>全连接层变成卷积层</a:t>
            </a:r>
            <a:endParaRPr lang="en-US" altLang="zh-CN" dirty="0"/>
          </a:p>
          <a:p>
            <a:pPr lvl="1"/>
            <a:r>
              <a:rPr lang="zh-CN" altLang="en-US" dirty="0"/>
              <a:t>优秀的提取 </a:t>
            </a:r>
            <a:r>
              <a:rPr lang="en-US" altLang="zh-CN" dirty="0"/>
              <a:t>CNN </a:t>
            </a:r>
            <a:r>
              <a:rPr lang="zh-CN" altLang="en-US" dirty="0"/>
              <a:t>特征的网络结构</a:t>
            </a:r>
            <a:endParaRPr lang="en-US" altLang="zh-CN" dirty="0"/>
          </a:p>
          <a:p>
            <a:r>
              <a:rPr lang="zh-CN" altLang="en-US" dirty="0"/>
              <a:t>我们本次作业使用了</a:t>
            </a:r>
            <a:r>
              <a:rPr lang="en-US" altLang="zh-CN" dirty="0"/>
              <a:t>VGG16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已训练</a:t>
            </a:r>
            <a:r>
              <a:rPr lang="zh-CN" altLang="en-US" dirty="0"/>
              <a:t>模型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18FC22D2-4F5C-4D6F-A116-08151783840E}"/>
              </a:ext>
            </a:extLst>
          </p:cNvPr>
          <p:cNvSpPr/>
          <p:nvPr/>
        </p:nvSpPr>
        <p:spPr>
          <a:xfrm>
            <a:off x="2347275" y="3874416"/>
            <a:ext cx="188536" cy="707010"/>
          </a:xfrm>
          <a:prstGeom prst="rightBrace">
            <a:avLst>
              <a:gd name="adj1" fmla="val 89102"/>
              <a:gd name="adj2" fmla="val 4531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5186DE-ABFD-4F07-B73E-E0F104FCAE87}"/>
              </a:ext>
            </a:extLst>
          </p:cNvPr>
          <p:cNvSpPr txBox="1"/>
          <p:nvPr/>
        </p:nvSpPr>
        <p:spPr>
          <a:xfrm>
            <a:off x="2652589" y="3997088"/>
            <a:ext cx="5077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特征图更宽、层次更深的网络结构</a:t>
            </a:r>
          </a:p>
        </p:txBody>
      </p:sp>
    </p:spTree>
    <p:extLst>
      <p:ext uri="{BB962C8B-B14F-4D97-AF65-F5344CB8AC3E}">
        <p14:creationId xmlns:p14="http://schemas.microsoft.com/office/powerpoint/2010/main" val="88690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FEDD0-D71E-491B-A3A4-CF782CD5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提取内容特征 </a:t>
            </a:r>
            <a:r>
              <a:rPr lang="en-US" altLang="zh-CN" dirty="0"/>
              <a:t>– CNN </a:t>
            </a:r>
            <a:r>
              <a:rPr lang="zh-CN" altLang="en-US" dirty="0"/>
              <a:t>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upload.wikimedia.org/wikipedia/commons/6/63/Typical_cnn.png">
            <a:extLst>
              <a:ext uri="{FF2B5EF4-FFF2-40B4-BE49-F238E27FC236}">
                <a16:creationId xmlns:a16="http://schemas.microsoft.com/office/drawing/2014/main" id="{04C1264E-EF70-41F3-BB98-B3ED64A3E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2" y="2022475"/>
            <a:ext cx="9144000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D32682-4D50-4434-9E97-ACCA66F5DF20}"/>
              </a:ext>
            </a:extLst>
          </p:cNvPr>
          <p:cNvSpPr txBox="1"/>
          <p:nvPr/>
        </p:nvSpPr>
        <p:spPr>
          <a:xfrm>
            <a:off x="94267" y="6506038"/>
            <a:ext cx="7918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Image: </a:t>
            </a:r>
            <a:r>
              <a:rPr lang="en-US" altLang="zh-CN" sz="1400" dirty="0">
                <a:hlinkClick r:id="rId3" tooltip="User:Aphex34 (page does not exist)"/>
              </a:rPr>
              <a:t>Aphex34</a:t>
            </a:r>
            <a:r>
              <a:rPr lang="en-US" altLang="zh-CN" sz="1400" dirty="0"/>
              <a:t> - Own work, Typical CNN architecture, CC BY-SA 4.0 License.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D3FF749-A918-42AC-B0B5-E90CAF74A134}"/>
              </a:ext>
            </a:extLst>
          </p:cNvPr>
          <p:cNvCxnSpPr>
            <a:cxnSpLocks/>
          </p:cNvCxnSpPr>
          <p:nvPr/>
        </p:nvCxnSpPr>
        <p:spPr>
          <a:xfrm flipV="1">
            <a:off x="1989056" y="4835525"/>
            <a:ext cx="0" cy="5754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FB466FB-390F-4E9E-9087-C026C459786E}"/>
              </a:ext>
            </a:extLst>
          </p:cNvPr>
          <p:cNvSpPr txBox="1"/>
          <p:nvPr/>
        </p:nvSpPr>
        <p:spPr>
          <a:xfrm>
            <a:off x="688158" y="5561245"/>
            <a:ext cx="423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卷积：利用卷积核提取特征的过程</a:t>
            </a:r>
            <a:endParaRPr lang="en-US" altLang="zh-CN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66613DD-8C1C-48BC-A974-3E1EA38F977D}"/>
              </a:ext>
            </a:extLst>
          </p:cNvPr>
          <p:cNvCxnSpPr>
            <a:cxnSpLocks/>
          </p:cNvCxnSpPr>
          <p:nvPr/>
        </p:nvCxnSpPr>
        <p:spPr>
          <a:xfrm flipH="1">
            <a:off x="2875175" y="1428316"/>
            <a:ext cx="509048" cy="594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C99416A-F150-429B-8123-B4336723AA4D}"/>
              </a:ext>
            </a:extLst>
          </p:cNvPr>
          <p:cNvSpPr txBox="1"/>
          <p:nvPr/>
        </p:nvSpPr>
        <p:spPr>
          <a:xfrm>
            <a:off x="3260110" y="1031048"/>
            <a:ext cx="498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特征图：保存了提取的特征</a:t>
            </a:r>
            <a:endParaRPr lang="en-US" altLang="zh-CN" dirty="0"/>
          </a:p>
          <a:p>
            <a:r>
              <a:rPr lang="en-US" altLang="zh-CN" dirty="0"/>
              <a:t>          </a:t>
            </a:r>
            <a:r>
              <a:rPr lang="zh-CN" altLang="en-US" dirty="0"/>
              <a:t>层次越高，特征越远离具体的图像像素，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dirty="0"/>
              <a:t>变得越来越抽象</a:t>
            </a:r>
          </a:p>
        </p:txBody>
      </p:sp>
    </p:spTree>
    <p:extLst>
      <p:ext uri="{BB962C8B-B14F-4D97-AF65-F5344CB8AC3E}">
        <p14:creationId xmlns:p14="http://schemas.microsoft.com/office/powerpoint/2010/main" val="60252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FEDD0-D71E-491B-A3A4-CF782CD5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提取内容特征 </a:t>
            </a:r>
            <a:r>
              <a:rPr lang="en-US" altLang="zh-CN" dirty="0"/>
              <a:t>– CNN </a:t>
            </a:r>
            <a:r>
              <a:rPr lang="zh-CN" altLang="en-US" dirty="0"/>
              <a:t>结构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 descr="Image result for convolution machine learning gif">
            <a:extLst>
              <a:ext uri="{FF2B5EF4-FFF2-40B4-BE49-F238E27FC236}">
                <a16:creationId xmlns:a16="http://schemas.microsoft.com/office/drawing/2014/main" id="{C60F6EE0-957F-4445-8BEB-2E7DCC7C42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393" y="1091940"/>
            <a:ext cx="6291213" cy="521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DE00F01-9C1C-4CD9-96A6-F15CC4655ED7}"/>
              </a:ext>
            </a:extLst>
          </p:cNvPr>
          <p:cNvSpPr/>
          <p:nvPr/>
        </p:nvSpPr>
        <p:spPr>
          <a:xfrm>
            <a:off x="3308808" y="1091940"/>
            <a:ext cx="1140644" cy="3376365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ABC965-A266-4CBC-820F-EBA5FE8F09CB}"/>
              </a:ext>
            </a:extLst>
          </p:cNvPr>
          <p:cNvSpPr/>
          <p:nvPr/>
        </p:nvSpPr>
        <p:spPr>
          <a:xfrm>
            <a:off x="5924942" y="1007098"/>
            <a:ext cx="1277136" cy="1087223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F1E567-6D8A-4CFD-BBC7-C05C90D5016B}"/>
              </a:ext>
            </a:extLst>
          </p:cNvPr>
          <p:cNvSpPr/>
          <p:nvPr/>
        </p:nvSpPr>
        <p:spPr>
          <a:xfrm>
            <a:off x="4616875" y="1091940"/>
            <a:ext cx="1140644" cy="3376365"/>
          </a:xfrm>
          <a:prstGeom prst="rect">
            <a:avLst/>
          </a:prstGeom>
          <a:solidFill>
            <a:srgbClr val="FF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971D7E-225E-4E9F-BD16-F9198D58D90A}"/>
              </a:ext>
            </a:extLst>
          </p:cNvPr>
          <p:cNvSpPr/>
          <p:nvPr/>
        </p:nvSpPr>
        <p:spPr>
          <a:xfrm>
            <a:off x="5924941" y="2094322"/>
            <a:ext cx="1277135" cy="969390"/>
          </a:xfrm>
          <a:prstGeom prst="rect">
            <a:avLst/>
          </a:prstGeom>
          <a:solidFill>
            <a:srgbClr val="FF00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E64D1E-71C3-4A69-9BF5-2FCDB46BE1E3}"/>
              </a:ext>
            </a:extLst>
          </p:cNvPr>
          <p:cNvSpPr txBox="1"/>
          <p:nvPr/>
        </p:nvSpPr>
        <p:spPr>
          <a:xfrm>
            <a:off x="3619893" y="5033913"/>
            <a:ext cx="4097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一个卷积核（</a:t>
            </a:r>
            <a:r>
              <a:rPr lang="en-US" altLang="zh-CN" dirty="0"/>
              <a:t>Kernel/Filter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			</a:t>
            </a:r>
            <a:r>
              <a:rPr lang="zh-CN" altLang="en-US" dirty="0"/>
              <a:t>生成一个特征图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——</a:t>
            </a:r>
            <a:r>
              <a:rPr lang="zh-CN" altLang="en-US" dirty="0"/>
              <a:t>一个卷积核对应一种特定特征。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87230B-0925-40B6-AD9F-55467761AE46}"/>
              </a:ext>
            </a:extLst>
          </p:cNvPr>
          <p:cNvSpPr txBox="1"/>
          <p:nvPr/>
        </p:nvSpPr>
        <p:spPr>
          <a:xfrm>
            <a:off x="94267" y="6506038"/>
            <a:ext cx="7918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 from CS231n Convolutional Neural Networks for Visual Recognition website.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2AAC4A8-9DA9-465C-A3BA-620B7D5F462F}"/>
              </a:ext>
            </a:extLst>
          </p:cNvPr>
          <p:cNvSpPr/>
          <p:nvPr/>
        </p:nvSpPr>
        <p:spPr>
          <a:xfrm>
            <a:off x="4308049" y="1007098"/>
            <a:ext cx="1696825" cy="218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EC9FEB66-0D7F-4D61-8BB5-48D00DAFD98B}"/>
              </a:ext>
            </a:extLst>
          </p:cNvPr>
          <p:cNvSpPr/>
          <p:nvPr/>
        </p:nvSpPr>
        <p:spPr>
          <a:xfrm>
            <a:off x="5452024" y="2930167"/>
            <a:ext cx="687862" cy="2183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86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FEDD0-D71E-491B-A3A4-CF782CD5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提取内容特征 </a:t>
            </a:r>
            <a:r>
              <a:rPr lang="en-US" altLang="zh-CN" dirty="0"/>
              <a:t>– </a:t>
            </a:r>
            <a:r>
              <a:rPr lang="zh-CN" altLang="en-US" dirty="0"/>
              <a:t>重构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DADFC019-FA90-4379-9C6B-4744BCE546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49" y="1078279"/>
                <a:ext cx="8550518" cy="558164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怎么可视化提取的特征？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——</a:t>
                </a:r>
                <a:r>
                  <a:rPr lang="zh-CN" altLang="en-US" dirty="0"/>
                  <a:t>重构</a:t>
                </a:r>
                <a:r>
                  <a:rPr lang="en-US" altLang="zh-CN" dirty="0"/>
                  <a:t>(Reconstruction)</a:t>
                </a:r>
                <a:r>
                  <a:rPr lang="zh-CN" altLang="en-US" dirty="0"/>
                  <a:t>图像。</a:t>
                </a:r>
                <a:endParaRPr lang="en-US" altLang="zh-CN" dirty="0"/>
              </a:p>
              <a:p>
                <a:r>
                  <a:rPr lang="zh-CN" altLang="en-US" dirty="0"/>
                  <a:t>从提取的特征蕴含的信息出发，尝试还原原图像</a:t>
                </a:r>
                <a:endParaRPr lang="en-US" altLang="zh-CN" dirty="0"/>
              </a:p>
              <a:p>
                <a:r>
                  <a:rPr lang="zh-CN" altLang="en-US" dirty="0"/>
                  <a:t>方法：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从高斯白噪声图片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dirty="0"/>
                  <a:t>出发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以图片的各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像素作为参数</a:t>
                </a:r>
                <a:r>
                  <a:rPr lang="zh-CN" altLang="en-US" dirty="0"/>
                  <a:t>，输</a:t>
                </a:r>
                <a:br>
                  <a:rPr lang="en-US" altLang="zh-CN" dirty="0"/>
                </a:br>
                <a:r>
                  <a:rPr lang="zh-CN" altLang="en-US" dirty="0"/>
                  <a:t>入</a:t>
                </a:r>
                <a:r>
                  <a:rPr lang="en-US" altLang="zh-CN" dirty="0"/>
                  <a:t>VGG16</a:t>
                </a:r>
                <a:r>
                  <a:rPr lang="zh-CN" altLang="en-US" dirty="0"/>
                  <a:t>网络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将生成的特征图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dirty="0"/>
                  <a:t>与内容图片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生成的</m:t>
                    </m:r>
                  </m:oMath>
                </a14:m>
                <a:r>
                  <a:rPr lang="zh-CN" altLang="en-US" dirty="0"/>
                  <a:t>特征图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zh-CN" altLang="en-US" dirty="0"/>
                  <a:t>求平方误差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用反向传播计算原图像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各像素（参数）</a:t>
                </a:r>
                <a:r>
                  <a:rPr lang="zh-CN" altLang="en-US" dirty="0"/>
                  <a:t>的梯度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更新图像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DADFC019-FA90-4379-9C6B-4744BCE546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49" y="1078279"/>
                <a:ext cx="8550518" cy="5581648"/>
              </a:xfrm>
              <a:blipFill>
                <a:blip r:embed="rId3"/>
                <a:stretch>
                  <a:fillRect l="-1283" t="-2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A1754EF2-4F46-4880-99AB-B3DD20BE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95" y="2415491"/>
            <a:ext cx="2064568" cy="149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015658-BA3E-4836-ABE1-F859D861C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912" y="4930251"/>
            <a:ext cx="3475021" cy="800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C930F2-8825-4500-BCA5-FC715A93B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413" y="2443610"/>
            <a:ext cx="1844668" cy="12959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3579A67-B8E3-4269-A9A4-CC8932FE3AA3}"/>
              </a:ext>
            </a:extLst>
          </p:cNvPr>
          <p:cNvSpPr/>
          <p:nvPr/>
        </p:nvSpPr>
        <p:spPr>
          <a:xfrm>
            <a:off x="6539306" y="4400702"/>
            <a:ext cx="1319753" cy="929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VGG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F591EA3-0FEA-46AE-ACDA-2C47836A749C}"/>
              </a:ext>
            </a:extLst>
          </p:cNvPr>
          <p:cNvCxnSpPr>
            <a:cxnSpLocks/>
          </p:cNvCxnSpPr>
          <p:nvPr/>
        </p:nvCxnSpPr>
        <p:spPr>
          <a:xfrm>
            <a:off x="6309510" y="3739581"/>
            <a:ext cx="659876" cy="6611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C9FF33A-9F6D-4C09-819D-422D4AF8F54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394912" y="3739581"/>
            <a:ext cx="661835" cy="6611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0D60E6D-72D8-4718-A791-9E391E0EA74D}"/>
              </a:ext>
            </a:extLst>
          </p:cNvPr>
          <p:cNvCxnSpPr>
            <a:cxnSpLocks/>
          </p:cNvCxnSpPr>
          <p:nvPr/>
        </p:nvCxnSpPr>
        <p:spPr>
          <a:xfrm>
            <a:off x="6969386" y="5330336"/>
            <a:ext cx="855702" cy="6611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5C098AC-AED9-4E48-9CB8-DBFE9ECFDFF0}"/>
              </a:ext>
            </a:extLst>
          </p:cNvPr>
          <p:cNvCxnSpPr>
            <a:cxnSpLocks/>
          </p:cNvCxnSpPr>
          <p:nvPr/>
        </p:nvCxnSpPr>
        <p:spPr>
          <a:xfrm>
            <a:off x="7642994" y="5330336"/>
            <a:ext cx="244544" cy="6553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E899E17-830A-4EEA-B06D-D60B86C6E68F}"/>
              </a:ext>
            </a:extLst>
          </p:cNvPr>
          <p:cNvSpPr txBox="1"/>
          <p:nvPr/>
        </p:nvSpPr>
        <p:spPr>
          <a:xfrm>
            <a:off x="7610419" y="6063461"/>
            <a:ext cx="67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CBC8E9B-EDCB-4B26-858B-7309711227FF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5992181" y="3739583"/>
            <a:ext cx="1618238" cy="25085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DAB4B05-0835-4BDD-8C8A-751A6D78B5A6}"/>
              </a:ext>
            </a:extLst>
          </p:cNvPr>
          <p:cNvSpPr txBox="1"/>
          <p:nvPr/>
        </p:nvSpPr>
        <p:spPr>
          <a:xfrm>
            <a:off x="5640998" y="4676274"/>
            <a:ext cx="122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Backprop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0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FEDD0-D71E-491B-A3A4-CF782CD5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灵感 </a:t>
            </a:r>
            <a:r>
              <a:rPr lang="en-US" altLang="zh-CN" dirty="0"/>
              <a:t>- </a:t>
            </a:r>
            <a:r>
              <a:rPr lang="zh-CN" altLang="en-US" dirty="0"/>
              <a:t>提取内容特征 </a:t>
            </a:r>
            <a:r>
              <a:rPr lang="en-US" altLang="zh-CN" dirty="0"/>
              <a:t>– </a:t>
            </a:r>
            <a:r>
              <a:rPr lang="zh-CN" altLang="en-US" dirty="0"/>
              <a:t>重构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DFC019-FA90-4379-9C6B-4744BCE54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9" y="1078279"/>
            <a:ext cx="8550518" cy="5581648"/>
          </a:xfrm>
        </p:spPr>
        <p:txBody>
          <a:bodyPr>
            <a:normAutofit/>
          </a:bodyPr>
          <a:lstStyle/>
          <a:p>
            <a:r>
              <a:rPr lang="zh-CN" altLang="en-US" dirty="0"/>
              <a:t>不同层重构的结果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越深，内容特征越明显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60419-6232-4318-AD60-F0BAB08A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6904" y="1636896"/>
            <a:ext cx="9917807" cy="43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4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1006</TotalTime>
  <Words>896</Words>
  <Application>Microsoft Office PowerPoint</Application>
  <PresentationFormat>全屏显示(4:3)</PresentationFormat>
  <Paragraphs>166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Arial</vt:lpstr>
      <vt:lpstr>Cambria Math</vt:lpstr>
      <vt:lpstr>Times New Roman</vt:lpstr>
      <vt:lpstr>Office 主题​​</vt:lpstr>
      <vt:lpstr>深度网络进行 图像风格迁移美化 Image Style Transfer Algorithm based on DL</vt:lpstr>
      <vt:lpstr>我们要做的是这个…</vt:lpstr>
      <vt:lpstr>基于这篇论文…</vt:lpstr>
      <vt:lpstr>1. 目标 – 输入和输出</vt:lpstr>
      <vt:lpstr>2. 灵感 - 提取内容特征</vt:lpstr>
      <vt:lpstr>2. 灵感 - 提取内容特征 – CNN 结构</vt:lpstr>
      <vt:lpstr>2. 灵感 - 提取内容特征 – CNN 结构</vt:lpstr>
      <vt:lpstr>2. 灵感 - 提取内容特征 – 重构</vt:lpstr>
      <vt:lpstr>2. 灵感 - 提取内容特征 – 重构</vt:lpstr>
      <vt:lpstr>3. 灵感 - 提取风格特征</vt:lpstr>
      <vt:lpstr>3. 灵感 - 提取风格特征</vt:lpstr>
      <vt:lpstr>3. 灵感 - 提取风格特征</vt:lpstr>
      <vt:lpstr>3. 灵感 - 提取风格特征</vt:lpstr>
      <vt:lpstr>3. 灵感 - 提取风格特征 – 重构</vt:lpstr>
      <vt:lpstr>3. 灵感 - 提取风格特征 – 重构</vt:lpstr>
      <vt:lpstr>4. 过程 – 生成风格迁移的美化图片</vt:lpstr>
      <vt:lpstr>4. 过程 – 生成风格迁移的美化图片</vt:lpstr>
      <vt:lpstr>4. 过程 – 生成风格迁移的美化图片</vt:lpstr>
      <vt:lpstr>4. 过程 – 生成风格迁移的美化图片</vt:lpstr>
      <vt:lpstr>5. 论文总结</vt:lpstr>
      <vt:lpstr>5. 论文总结 - 模型的缺点</vt:lpstr>
      <vt:lpstr>5. 论文总结 - 模型的缺点 – 改进</vt:lpstr>
      <vt:lpstr>6. 改进</vt:lpstr>
      <vt:lpstr>6. 改进</vt:lpstr>
      <vt:lpstr>6. 改进 – Transform Net</vt:lpstr>
      <vt:lpstr>6. 改进 – 结果</vt:lpstr>
      <vt:lpstr>6. 改进 – 结果</vt:lpstr>
      <vt:lpstr>6. 改进 – 结果</vt:lpstr>
      <vt:lpstr>6. 改进 – 结果</vt:lpstr>
      <vt:lpstr>6. 改进 – 结果</vt:lpstr>
      <vt:lpstr>6. 改进 – 结果</vt:lpstr>
      <vt:lpstr>谢谢聆听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深度网络进行 图像风格迁移美化 Image Style Transfer Algorithm based on DL</dc:title>
  <dc:creator>Shun Feng</dc:creator>
  <cp:lastModifiedBy>Shun Feng</cp:lastModifiedBy>
  <cp:revision>111</cp:revision>
  <dcterms:created xsi:type="dcterms:W3CDTF">2019-05-05T15:00:04Z</dcterms:created>
  <dcterms:modified xsi:type="dcterms:W3CDTF">2019-05-06T07:46:49Z</dcterms:modified>
</cp:coreProperties>
</file>